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"/>
  </p:notesMasterIdLst>
  <p:sldIdLst>
    <p:sldId id="298" r:id="rId2"/>
    <p:sldId id="290" r:id="rId3"/>
    <p:sldId id="294" r:id="rId4"/>
    <p:sldId id="291" r:id="rId5"/>
    <p:sldId id="295" r:id="rId6"/>
    <p:sldId id="292" r:id="rId7"/>
    <p:sldId id="299" r:id="rId8"/>
    <p:sldId id="296" r:id="rId9"/>
    <p:sldId id="293" r:id="rId10"/>
    <p:sldId id="297" r:id="rId11"/>
  </p:sldIdLst>
  <p:sldSz cx="12192000" cy="6858000"/>
  <p:notesSz cx="6858000" cy="9144000"/>
  <p:defaultTextStyle>
    <a:defPPr lvl="0">
      <a:defRPr lang="ru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7955"/>
    <a:srgbClr val="149AAC"/>
    <a:srgbClr val="3B8554"/>
    <a:srgbClr val="775593"/>
    <a:srgbClr val="4E998C"/>
    <a:srgbClr val="FFF2CC"/>
    <a:srgbClr val="28BEA5"/>
    <a:srgbClr val="FFFF66"/>
    <a:srgbClr val="0070C0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20" Type="http://schemas.openxmlformats.org/officeDocument/2006/relationships/customXml" Target="../customXml/item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1F3B12-403D-447A-9656-D0C71C22E1F7}" type="datetimeFigureOut">
              <a:rPr lang="ru-RU" smtClean="0"/>
              <a:pPr/>
              <a:t>28.12.2024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741F6C-E288-4C42-B1C0-1288DF1D43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616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41F6C-E288-4C42-B1C0-1288DF1D43B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085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41F6C-E288-4C42-B1C0-1288DF1D43B2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450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41F6C-E288-4C42-B1C0-1288DF1D43B2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926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41F6C-E288-4C42-B1C0-1288DF1D43B2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246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741F6C-E288-4C42-B1C0-1288DF1D43B2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579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8.jp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C:\Users\Das-9\OneDrive\Рабочий стол\Работа\арктический форум\Новая папка\Арктический форум\smashing-freebie-dashel-icon-set\PNGs\Contrac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104" y="119070"/>
            <a:ext cx="599618" cy="792088"/>
          </a:xfrm>
          <a:prstGeom prst="rect">
            <a:avLst/>
          </a:prstGeom>
          <a:noFill/>
        </p:spPr>
      </p:pic>
      <p:sp>
        <p:nvSpPr>
          <p:cNvPr id="37" name="Прямоугольник 36"/>
          <p:cNvSpPr/>
          <p:nvPr/>
        </p:nvSpPr>
        <p:spPr>
          <a:xfrm>
            <a:off x="1057835" y="-30638"/>
            <a:ext cx="10981765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15000"/>
              </a:lnSpc>
              <a:buClr>
                <a:srgbClr val="000000"/>
              </a:buClr>
            </a:pPr>
            <a:r>
              <a:rPr lang="ru-RU" sz="2800" b="1" dirty="0">
                <a:solidFill>
                  <a:srgbClr val="28BEA5"/>
                </a:solidFill>
                <a:latin typeface="Bahnschrift Condensed" panose="020B0502040204020203" pitchFamily="34" charset="0"/>
                <a:sym typeface="Arial"/>
              </a:rPr>
              <a:t>СТУДЕНЧЕСКИЙ КИНОКЛУБ «АРТ-ПРОЖЕКТОР»</a:t>
            </a:r>
          </a:p>
          <a:p>
            <a:pPr lvl="0" fontAlgn="base">
              <a:lnSpc>
                <a:spcPct val="115000"/>
              </a:lnSpc>
              <a:buClr>
                <a:srgbClr val="000000"/>
              </a:buClr>
            </a:pPr>
            <a:r>
              <a:rPr lang="ru-RU" sz="2000" b="1" dirty="0">
                <a:solidFill>
                  <a:srgbClr val="0070C0"/>
                </a:solidFill>
                <a:latin typeface="Bahnschrift Condensed" panose="020B0502040204020203" pitchFamily="34" charset="0"/>
                <a:sym typeface="Arial"/>
              </a:rPr>
              <a:t>ДЕЙСТВУЕТ С МАЯ 2006 ГОДА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946348" y="1073281"/>
            <a:ext cx="2703686" cy="7571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4925" cap="sq" cmpd="sng">
            <a:solidFill>
              <a:srgbClr val="0070C0">
                <a:alpha val="65000"/>
              </a:srgbClr>
            </a:solidFill>
            <a:round/>
          </a:ln>
        </p:spPr>
        <p:txBody>
          <a:bodyPr wrap="square">
            <a:spAutoFit/>
          </a:bodyPr>
          <a:lstStyle/>
          <a:p>
            <a:pPr>
              <a:defRPr lang="ru-RU" sz="2160" b="0" i="0" u="none" strike="noStrike" kern="1200" baseline="0" dirty="0">
                <a:solidFill>
                  <a:srgbClr val="002060"/>
                </a:solidFill>
                <a:latin typeface="Bahnschrift Condensed" pitchFamily="34" charset="0"/>
                <a:ea typeface="+mn-ea"/>
                <a:cs typeface="+mn-cs"/>
              </a:defRPr>
            </a:pPr>
            <a:r>
              <a:rPr lang="ru-RU" dirty="0"/>
              <a:t>Основные направления деятельности:</a:t>
            </a:r>
            <a:endParaRPr lang="ru-RU" dirty="0">
              <a:solidFill>
                <a:srgbClr val="002060"/>
              </a:solidFill>
              <a:latin typeface="Bahnschrift Condensed" pitchFamily="34" charset="0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28786" t="38536" r="65745" b="51689"/>
          <a:stretch/>
        </p:blipFill>
        <p:spPr bwMode="auto">
          <a:xfrm>
            <a:off x="566034" y="1153028"/>
            <a:ext cx="1204415" cy="120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1" name="Прямая соединительная линия 80"/>
          <p:cNvCxnSpPr/>
          <p:nvPr/>
        </p:nvCxnSpPr>
        <p:spPr>
          <a:xfrm>
            <a:off x="1168242" y="505599"/>
            <a:ext cx="645532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Прямоугольник 68"/>
          <p:cNvSpPr/>
          <p:nvPr/>
        </p:nvSpPr>
        <p:spPr>
          <a:xfrm>
            <a:off x="6955315" y="1890547"/>
            <a:ext cx="2696408" cy="4320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Просветительская деятельность</a:t>
            </a:r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705440C4-E74B-1944-B487-7211DD8801A7}"/>
              </a:ext>
            </a:extLst>
          </p:cNvPr>
          <p:cNvSpPr/>
          <p:nvPr/>
        </p:nvSpPr>
        <p:spPr>
          <a:xfrm>
            <a:off x="203103" y="4974504"/>
            <a:ext cx="3030301" cy="1980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599"/>
              </a:lnSpc>
            </a:pPr>
            <a:r>
              <a:rPr lang="ru-RU" sz="3000" b="1" dirty="0">
                <a:solidFill>
                  <a:srgbClr val="00518E"/>
                </a:solidFill>
                <a:latin typeface="Bahnschrift SemiBold Condensed" panose="020B0502040204020203" pitchFamily="34" charset="0"/>
              </a:rPr>
              <a:t>Контакты:</a:t>
            </a:r>
          </a:p>
          <a:p>
            <a:endParaRPr lang="ru-RU" sz="1200" b="1" dirty="0">
              <a:solidFill>
                <a:srgbClr val="0070C0"/>
              </a:solidFill>
              <a:latin typeface="Muller Narrow Light" pitchFamily="50" charset="-52"/>
              <a:ea typeface="Calibri"/>
              <a:cs typeface="Arial"/>
            </a:endParaRPr>
          </a:p>
          <a:p>
            <a:endParaRPr lang="ru-RU" sz="1200" b="1" dirty="0">
              <a:solidFill>
                <a:srgbClr val="0070C0"/>
              </a:solidFill>
              <a:latin typeface="Muller Narrow Light" pitchFamily="50" charset="-52"/>
              <a:ea typeface="Calibri"/>
              <a:cs typeface="Arial"/>
            </a:endParaRPr>
          </a:p>
          <a:p>
            <a:r>
              <a:rPr lang="ru-RU" sz="1200" b="1" dirty="0">
                <a:solidFill>
                  <a:srgbClr val="0070C0"/>
                </a:solidFill>
                <a:latin typeface="Muller Narrow Light" pitchFamily="50" charset="-52"/>
                <a:ea typeface="Calibri"/>
                <a:cs typeface="Arial"/>
              </a:rPr>
              <a:t> </a:t>
            </a:r>
            <a:r>
              <a:rPr lang="en-US" sz="1200" b="1" dirty="0">
                <a:solidFill>
                  <a:srgbClr val="0070C0"/>
                </a:solidFill>
                <a:latin typeface="Muller Narrow Light" pitchFamily="50" charset="-52"/>
                <a:ea typeface="Calibri"/>
                <a:cs typeface="Arial"/>
              </a:rPr>
              <a:t>https://vk.com/club107751980</a:t>
            </a:r>
            <a:endParaRPr lang="ru-RU" sz="1200" b="1" dirty="0">
              <a:solidFill>
                <a:srgbClr val="0070C0"/>
              </a:solidFill>
              <a:latin typeface="Bahnschrift SemiBold Condensed" panose="020B0502040204020203" pitchFamily="34" charset="0"/>
            </a:endParaRPr>
          </a:p>
          <a:p>
            <a:endParaRPr lang="ru-RU" sz="2000" b="1" dirty="0">
              <a:solidFill>
                <a:srgbClr val="0070C0"/>
              </a:solidFill>
              <a:latin typeface="Bahnschrift SemiBold Condensed" panose="020B0502040204020203" pitchFamily="34" charset="0"/>
            </a:endParaRPr>
          </a:p>
          <a:p>
            <a:r>
              <a:rPr lang="ru-RU" sz="2000" b="1" dirty="0">
                <a:solidFill>
                  <a:srgbClr val="0070C0"/>
                </a:solidFill>
                <a:latin typeface="Bahnschrift SemiBold Condensed" panose="020B0502040204020203" pitchFamily="34" charset="0"/>
              </a:rPr>
              <a:t>       </a:t>
            </a:r>
          </a:p>
        </p:txBody>
      </p:sp>
      <p:pic>
        <p:nvPicPr>
          <p:cNvPr id="90" name="Рисунок 89" descr="H:\02_Управление БРиБП\21_ОТКРЫТЫЙ БЮДЖЕТ\2019\ФИНАНСОВАЯ ГРАМОТНОСТЬ\Материалы\image.jpg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71" b="48382" l="1324" r="48088">
                        <a14:foregroundMark x1="13382" y1="21324" x2="21912" y2="28676"/>
                        <a14:foregroundMark x1="27647" y1="29118" x2="37647" y2="19265"/>
                        <a14:foregroundMark x1="25147" y1="17206" x2="25147" y2="26618"/>
                        <a14:foregroundMark x1="10735" y1="17941" x2="15441" y2="24412"/>
                        <a14:foregroundMark x1="32353" y1="27794" x2="37500" y2="33088"/>
                        <a14:foregroundMark x1="37500" y1="30294" x2="40147" y2="33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7" t="1513" r="51816" b="51512"/>
          <a:stretch/>
        </p:blipFill>
        <p:spPr bwMode="auto">
          <a:xfrm>
            <a:off x="291720" y="5607140"/>
            <a:ext cx="358870" cy="3573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3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62776" t="37838" r="31754" b="53085"/>
          <a:stretch/>
        </p:blipFill>
        <p:spPr bwMode="auto">
          <a:xfrm>
            <a:off x="277776" y="6264275"/>
            <a:ext cx="386759" cy="35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" name="Picture 6" descr="Check out some of the most downloaded icons from Flaticon | Icon set  design, Avatar, Free icon set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54" b="69028"/>
          <a:stretch/>
        </p:blipFill>
        <p:spPr bwMode="auto">
          <a:xfrm>
            <a:off x="277776" y="2644118"/>
            <a:ext cx="1800200" cy="165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" name="Прямоугольник 146"/>
          <p:cNvSpPr/>
          <p:nvPr/>
        </p:nvSpPr>
        <p:spPr>
          <a:xfrm>
            <a:off x="48115" y="2424533"/>
            <a:ext cx="2275985" cy="286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3350" algn="ctr">
              <a:lnSpc>
                <a:spcPct val="115000"/>
              </a:lnSpc>
              <a:spcBef>
                <a:spcPts val="900"/>
              </a:spcBef>
              <a:buClr>
                <a:srgbClr val="595959"/>
              </a:buClr>
              <a:buSzPts val="1500"/>
            </a:pPr>
            <a:r>
              <a:rPr lang="ru-RU" sz="1200" b="1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Логотип</a:t>
            </a:r>
            <a:endParaRPr lang="ru-RU" sz="1200" b="1" dirty="0">
              <a:solidFill>
                <a:srgbClr val="595959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50" name="Прямоугольник 149"/>
          <p:cNvSpPr/>
          <p:nvPr/>
        </p:nvSpPr>
        <p:spPr>
          <a:xfrm>
            <a:off x="30248" y="4376547"/>
            <a:ext cx="2275985" cy="49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3350" algn="ctr">
              <a:lnSpc>
                <a:spcPct val="115000"/>
              </a:lnSpc>
              <a:spcBef>
                <a:spcPts val="900"/>
              </a:spcBef>
              <a:buClr>
                <a:srgbClr val="595959"/>
              </a:buClr>
              <a:buSzPts val="1500"/>
            </a:pPr>
            <a:r>
              <a:rPr lang="ru-RU" sz="1200" b="1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Руководитель объединения </a:t>
            </a:r>
            <a:endParaRPr lang="ru-RU" sz="1200" b="1" dirty="0">
              <a:solidFill>
                <a:srgbClr val="595959"/>
              </a:solidFill>
              <a:latin typeface="Arial"/>
              <a:ea typeface="Arial"/>
              <a:cs typeface="Arial"/>
            </a:endParaRPr>
          </a:p>
        </p:txBody>
      </p:sp>
      <p:cxnSp>
        <p:nvCxnSpPr>
          <p:cNvPr id="151" name="Прямая соединительная линия 150"/>
          <p:cNvCxnSpPr/>
          <p:nvPr/>
        </p:nvCxnSpPr>
        <p:spPr>
          <a:xfrm flipH="1">
            <a:off x="6750712" y="1073281"/>
            <a:ext cx="3865" cy="5531801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Прямоугольник 151"/>
          <p:cNvSpPr/>
          <p:nvPr/>
        </p:nvSpPr>
        <p:spPr>
          <a:xfrm>
            <a:off x="6946348" y="3418106"/>
            <a:ext cx="2703686" cy="7571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4925" cmpd="sng">
            <a:solidFill>
              <a:srgbClr val="0070C0">
                <a:alpha val="65000"/>
              </a:srgbClr>
            </a:solidFill>
          </a:ln>
        </p:spPr>
        <p:txBody>
          <a:bodyPr wrap="square">
            <a:spAutoFit/>
          </a:bodyPr>
          <a:lstStyle/>
          <a:p>
            <a:pPr>
              <a:defRPr lang="ru-RU" sz="2160" b="0" i="0" u="none" strike="noStrike" kern="1200" baseline="0" dirty="0">
                <a:solidFill>
                  <a:srgbClr val="002060"/>
                </a:solidFill>
                <a:latin typeface="Bahnschrift Condensed" pitchFamily="34" charset="0"/>
                <a:ea typeface="+mn-ea"/>
                <a:cs typeface="+mn-cs"/>
              </a:defRPr>
            </a:pPr>
            <a:r>
              <a:rPr lang="ru-RU" dirty="0"/>
              <a:t>Основные форматы деятельности:</a:t>
            </a:r>
            <a:endParaRPr lang="ru-RU" dirty="0">
              <a:solidFill>
                <a:srgbClr val="002060"/>
              </a:solidFill>
              <a:latin typeface="Bahnschrift Condensed" pitchFamily="34" charset="0"/>
            </a:endParaRPr>
          </a:p>
        </p:txBody>
      </p:sp>
      <p:sp>
        <p:nvSpPr>
          <p:cNvPr id="155" name="Прямоугольник 154"/>
          <p:cNvSpPr/>
          <p:nvPr/>
        </p:nvSpPr>
        <p:spPr>
          <a:xfrm>
            <a:off x="6931480" y="4231498"/>
            <a:ext cx="2691945" cy="3374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0">
            <a:solidFill>
              <a:schemeClr val="accent4"/>
            </a:solidFill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>кинопросмотры</a:t>
            </a:r>
          </a:p>
        </p:txBody>
      </p:sp>
      <p:sp>
        <p:nvSpPr>
          <p:cNvPr id="156" name="Прямоугольник 155"/>
          <p:cNvSpPr/>
          <p:nvPr/>
        </p:nvSpPr>
        <p:spPr>
          <a:xfrm>
            <a:off x="6954989" y="2373871"/>
            <a:ext cx="2696408" cy="4320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Творчество </a:t>
            </a:r>
          </a:p>
        </p:txBody>
      </p:sp>
      <p:sp>
        <p:nvSpPr>
          <p:cNvPr id="157" name="Прямоугольник 156"/>
          <p:cNvSpPr/>
          <p:nvPr/>
        </p:nvSpPr>
        <p:spPr>
          <a:xfrm>
            <a:off x="6955285" y="2861116"/>
            <a:ext cx="2696408" cy="4320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8" name="Прямоугольник 157"/>
          <p:cNvSpPr/>
          <p:nvPr/>
        </p:nvSpPr>
        <p:spPr>
          <a:xfrm>
            <a:off x="6922412" y="4643540"/>
            <a:ext cx="2691945" cy="3374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0">
            <a:solidFill>
              <a:schemeClr val="accent4"/>
            </a:solidFill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>дискуссии</a:t>
            </a:r>
          </a:p>
        </p:txBody>
      </p:sp>
      <p:sp>
        <p:nvSpPr>
          <p:cNvPr id="159" name="Прямоугольник 158"/>
          <p:cNvSpPr/>
          <p:nvPr/>
        </p:nvSpPr>
        <p:spPr>
          <a:xfrm>
            <a:off x="6918033" y="5055582"/>
            <a:ext cx="2691945" cy="3374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0">
            <a:solidFill>
              <a:schemeClr val="accent4"/>
            </a:solidFill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>мастер-классы</a:t>
            </a:r>
          </a:p>
        </p:txBody>
      </p:sp>
      <p:sp>
        <p:nvSpPr>
          <p:cNvPr id="160" name="Прямоугольник 159"/>
          <p:cNvSpPr/>
          <p:nvPr/>
        </p:nvSpPr>
        <p:spPr>
          <a:xfrm>
            <a:off x="6922412" y="5453732"/>
            <a:ext cx="2691945" cy="3374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0">
            <a:solidFill>
              <a:schemeClr val="accent4"/>
            </a:solidFill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4">
                    <a:lumMod val="75000"/>
                  </a:schemeClr>
                </a:solidFill>
              </a:rPr>
              <a:t>Съемочные киномарафоны</a:t>
            </a:r>
          </a:p>
        </p:txBody>
      </p:sp>
      <p:sp>
        <p:nvSpPr>
          <p:cNvPr id="161" name="Прямоугольник 160"/>
          <p:cNvSpPr/>
          <p:nvPr/>
        </p:nvSpPr>
        <p:spPr>
          <a:xfrm>
            <a:off x="6918260" y="5850859"/>
            <a:ext cx="2691945" cy="3374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0">
            <a:solidFill>
              <a:schemeClr val="accent4"/>
            </a:solidFill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62" name="Прямоугольник 161"/>
          <p:cNvSpPr/>
          <p:nvPr/>
        </p:nvSpPr>
        <p:spPr>
          <a:xfrm>
            <a:off x="6918033" y="6269800"/>
            <a:ext cx="2691945" cy="3374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0">
            <a:solidFill>
              <a:schemeClr val="accent4"/>
            </a:solidFill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163" name="Прямая соединительная линия 162"/>
          <p:cNvCxnSpPr/>
          <p:nvPr/>
        </p:nvCxnSpPr>
        <p:spPr>
          <a:xfrm>
            <a:off x="2437357" y="1056264"/>
            <a:ext cx="85" cy="5524445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Прямоугольник 163"/>
          <p:cNvSpPr/>
          <p:nvPr/>
        </p:nvSpPr>
        <p:spPr>
          <a:xfrm>
            <a:off x="2566403" y="1056264"/>
            <a:ext cx="3993979" cy="7571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4925">
            <a:solidFill>
              <a:schemeClr val="accent4">
                <a:alpha val="6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 lang="ru-RU" sz="2160" b="0" i="0" u="none" strike="noStrike" kern="1200" baseline="0" dirty="0">
                <a:solidFill>
                  <a:srgbClr val="002060"/>
                </a:solidFill>
                <a:latin typeface="Bahnschrift Condensed" pitchFamily="34" charset="0"/>
                <a:ea typeface="+mn-ea"/>
                <a:cs typeface="+mn-cs"/>
              </a:defRPr>
            </a:pPr>
            <a:r>
              <a:rPr lang="ru-RU" dirty="0"/>
              <a:t>Наш </a:t>
            </a:r>
          </a:p>
          <a:p>
            <a:pPr>
              <a:defRPr lang="ru-RU" sz="2160" b="0" i="0" u="none" strike="noStrike" kern="1200" baseline="0" dirty="0">
                <a:solidFill>
                  <a:srgbClr val="002060"/>
                </a:solidFill>
                <a:latin typeface="Bahnschrift Condensed" pitchFamily="34" charset="0"/>
                <a:ea typeface="+mn-ea"/>
                <a:cs typeface="+mn-cs"/>
              </a:defRPr>
            </a:pPr>
            <a:r>
              <a:rPr lang="ru-RU" dirty="0"/>
              <a:t>состав:</a:t>
            </a:r>
            <a:endParaRPr lang="ru-RU" dirty="0">
              <a:solidFill>
                <a:srgbClr val="002060"/>
              </a:solidFill>
              <a:latin typeface="Bahnschrift Condensed" pitchFamily="34" charset="0"/>
            </a:endParaRPr>
          </a:p>
        </p:txBody>
      </p:sp>
      <p:sp>
        <p:nvSpPr>
          <p:cNvPr id="165" name="Пятиугольник 164"/>
          <p:cNvSpPr/>
          <p:nvPr/>
        </p:nvSpPr>
        <p:spPr>
          <a:xfrm rot="5400000">
            <a:off x="2631824" y="2644777"/>
            <a:ext cx="593749" cy="770999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6" name="Прямоугольник 165"/>
          <p:cNvSpPr/>
          <p:nvPr/>
        </p:nvSpPr>
        <p:spPr>
          <a:xfrm>
            <a:off x="2595254" y="2755819"/>
            <a:ext cx="669079" cy="340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15000"/>
              </a:lnSpc>
              <a:buClr>
                <a:srgbClr val="000000"/>
              </a:buClr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sym typeface="Arial"/>
              </a:rPr>
              <a:t>1 курс</a:t>
            </a:r>
          </a:p>
        </p:txBody>
      </p:sp>
      <p:sp>
        <p:nvSpPr>
          <p:cNvPr id="167" name="Прямоугольник 166"/>
          <p:cNvSpPr/>
          <p:nvPr/>
        </p:nvSpPr>
        <p:spPr>
          <a:xfrm>
            <a:off x="2556418" y="1866101"/>
            <a:ext cx="2863307" cy="381631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rgbClr val="FFFFFF"/>
                </a:solidFill>
                <a:latin typeface="Bahnschrift Condensed" panose="020B0502040204020203" pitchFamily="34" charset="0"/>
              </a:rPr>
              <a:t>На ДЕКАБРЬ 2024 г. (чел.)</a:t>
            </a:r>
          </a:p>
        </p:txBody>
      </p:sp>
      <p:sp>
        <p:nvSpPr>
          <p:cNvPr id="168" name="Прямоугольник 167"/>
          <p:cNvSpPr/>
          <p:nvPr/>
        </p:nvSpPr>
        <p:spPr>
          <a:xfrm>
            <a:off x="2556419" y="2330348"/>
            <a:ext cx="1857061" cy="33369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rgbClr val="FFFF66"/>
                </a:solidFill>
                <a:latin typeface="Bahnschrift Condensed" panose="020B0502040204020203" pitchFamily="34" charset="0"/>
              </a:rPr>
              <a:t>На ДЕКАБРЬ 2023г. </a:t>
            </a:r>
            <a:r>
              <a:rPr lang="ru-RU" sz="1100" b="1" dirty="0">
                <a:solidFill>
                  <a:srgbClr val="FFFF66"/>
                </a:solidFill>
                <a:latin typeface="Bahnschrift Condensed" panose="020B0502040204020203" pitchFamily="34" charset="0"/>
              </a:rPr>
              <a:t>(чел.)</a:t>
            </a:r>
          </a:p>
        </p:txBody>
      </p:sp>
      <p:sp>
        <p:nvSpPr>
          <p:cNvPr id="169" name="Пятиугольник 168"/>
          <p:cNvSpPr/>
          <p:nvPr/>
        </p:nvSpPr>
        <p:spPr>
          <a:xfrm rot="5400000">
            <a:off x="3452426" y="2641249"/>
            <a:ext cx="593749" cy="770999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Прямоугольник 169"/>
          <p:cNvSpPr/>
          <p:nvPr/>
        </p:nvSpPr>
        <p:spPr>
          <a:xfrm>
            <a:off x="3415856" y="2752291"/>
            <a:ext cx="725745" cy="319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15000"/>
              </a:lnSpc>
              <a:buClr>
                <a:srgbClr val="000000"/>
              </a:buClr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sym typeface="Arial"/>
              </a:rPr>
              <a:t>2 курс</a:t>
            </a:r>
          </a:p>
        </p:txBody>
      </p:sp>
      <p:sp>
        <p:nvSpPr>
          <p:cNvPr id="171" name="Пятиугольник 170"/>
          <p:cNvSpPr/>
          <p:nvPr/>
        </p:nvSpPr>
        <p:spPr>
          <a:xfrm rot="5400000">
            <a:off x="4279829" y="2644573"/>
            <a:ext cx="593749" cy="770999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" name="Прямоугольник 171"/>
          <p:cNvSpPr/>
          <p:nvPr/>
        </p:nvSpPr>
        <p:spPr>
          <a:xfrm>
            <a:off x="4189011" y="2745462"/>
            <a:ext cx="741372" cy="340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15000"/>
              </a:lnSpc>
              <a:buClr>
                <a:srgbClr val="000000"/>
              </a:buClr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sym typeface="Arial"/>
              </a:rPr>
              <a:t>3 курс</a:t>
            </a:r>
          </a:p>
        </p:txBody>
      </p:sp>
      <p:sp>
        <p:nvSpPr>
          <p:cNvPr id="173" name="Пятиугольник 172"/>
          <p:cNvSpPr/>
          <p:nvPr/>
        </p:nvSpPr>
        <p:spPr>
          <a:xfrm rot="5400000">
            <a:off x="5106982" y="2645007"/>
            <a:ext cx="593749" cy="770999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174" name="Прямоугольник 173"/>
          <p:cNvSpPr/>
          <p:nvPr/>
        </p:nvSpPr>
        <p:spPr>
          <a:xfrm>
            <a:off x="5070412" y="2756049"/>
            <a:ext cx="743527" cy="319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15000"/>
              </a:lnSpc>
              <a:buClr>
                <a:srgbClr val="000000"/>
              </a:buClr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sym typeface="Arial"/>
              </a:rPr>
              <a:t>4 курс</a:t>
            </a:r>
          </a:p>
        </p:txBody>
      </p:sp>
      <p:sp>
        <p:nvSpPr>
          <p:cNvPr id="175" name="Пятиугольник 174"/>
          <p:cNvSpPr/>
          <p:nvPr/>
        </p:nvSpPr>
        <p:spPr>
          <a:xfrm rot="5400000">
            <a:off x="5925640" y="2637213"/>
            <a:ext cx="593749" cy="770999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6" name="Прямоугольник 175"/>
          <p:cNvSpPr/>
          <p:nvPr/>
        </p:nvSpPr>
        <p:spPr>
          <a:xfrm>
            <a:off x="5889070" y="2748255"/>
            <a:ext cx="743527" cy="346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15000"/>
              </a:lnSpc>
              <a:buClr>
                <a:srgbClr val="000000"/>
              </a:buClr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sym typeface="Arial"/>
              </a:rPr>
              <a:t>…..</a:t>
            </a:r>
          </a:p>
        </p:txBody>
      </p:sp>
      <p:sp>
        <p:nvSpPr>
          <p:cNvPr id="177" name="Прямоугольник 176"/>
          <p:cNvSpPr/>
          <p:nvPr/>
        </p:nvSpPr>
        <p:spPr>
          <a:xfrm>
            <a:off x="2566405" y="3379697"/>
            <a:ext cx="736502" cy="42756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5</a:t>
            </a:r>
          </a:p>
        </p:txBody>
      </p:sp>
      <p:sp>
        <p:nvSpPr>
          <p:cNvPr id="178" name="Прямоугольник 177"/>
          <p:cNvSpPr/>
          <p:nvPr/>
        </p:nvSpPr>
        <p:spPr>
          <a:xfrm>
            <a:off x="3404658" y="3379697"/>
            <a:ext cx="736502" cy="42756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8</a:t>
            </a:r>
          </a:p>
        </p:txBody>
      </p:sp>
      <p:sp>
        <p:nvSpPr>
          <p:cNvPr id="179" name="Прямоугольник 178"/>
          <p:cNvSpPr/>
          <p:nvPr/>
        </p:nvSpPr>
        <p:spPr>
          <a:xfrm>
            <a:off x="4206254" y="3371849"/>
            <a:ext cx="736502" cy="43541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8</a:t>
            </a:r>
          </a:p>
        </p:txBody>
      </p:sp>
      <p:sp>
        <p:nvSpPr>
          <p:cNvPr id="180" name="Прямоугольник 179"/>
          <p:cNvSpPr/>
          <p:nvPr/>
        </p:nvSpPr>
        <p:spPr>
          <a:xfrm>
            <a:off x="5023110" y="3379696"/>
            <a:ext cx="736502" cy="42756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8</a:t>
            </a:r>
          </a:p>
        </p:txBody>
      </p:sp>
      <p:sp>
        <p:nvSpPr>
          <p:cNvPr id="181" name="Прямоугольник 180"/>
          <p:cNvSpPr/>
          <p:nvPr/>
        </p:nvSpPr>
        <p:spPr>
          <a:xfrm>
            <a:off x="5853922" y="3378860"/>
            <a:ext cx="736502" cy="42756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….</a:t>
            </a:r>
          </a:p>
        </p:txBody>
      </p:sp>
      <p:sp>
        <p:nvSpPr>
          <p:cNvPr id="183" name="Прямоугольник 182"/>
          <p:cNvSpPr/>
          <p:nvPr/>
        </p:nvSpPr>
        <p:spPr>
          <a:xfrm>
            <a:off x="2556418" y="4420594"/>
            <a:ext cx="3088165" cy="4247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 lang="ru-RU" sz="2160" b="0" i="0" u="none" strike="noStrike" kern="1200" baseline="0" dirty="0">
                <a:solidFill>
                  <a:srgbClr val="002060"/>
                </a:solidFill>
                <a:latin typeface="Bahnschrift Condensed" pitchFamily="34" charset="0"/>
                <a:ea typeface="+mn-ea"/>
                <a:cs typeface="+mn-cs"/>
              </a:defRPr>
            </a:pPr>
            <a:r>
              <a:rPr lang="ru-RU" dirty="0" err="1">
                <a:solidFill>
                  <a:srgbClr val="0070C0"/>
                </a:solidFill>
              </a:rPr>
              <a:t>ИГиСН</a:t>
            </a:r>
            <a:r>
              <a:rPr lang="ru-RU" dirty="0">
                <a:solidFill>
                  <a:srgbClr val="0070C0"/>
                </a:solidFill>
              </a:rPr>
              <a:t>  </a:t>
            </a:r>
          </a:p>
        </p:txBody>
      </p:sp>
      <p:sp>
        <p:nvSpPr>
          <p:cNvPr id="184" name="Прямоугольник 183"/>
          <p:cNvSpPr/>
          <p:nvPr/>
        </p:nvSpPr>
        <p:spPr>
          <a:xfrm>
            <a:off x="5816680" y="4425833"/>
            <a:ext cx="736502" cy="43541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19</a:t>
            </a:r>
          </a:p>
        </p:txBody>
      </p:sp>
      <p:sp>
        <p:nvSpPr>
          <p:cNvPr id="185" name="Прямоугольник 184"/>
          <p:cNvSpPr/>
          <p:nvPr/>
        </p:nvSpPr>
        <p:spPr>
          <a:xfrm>
            <a:off x="2539394" y="4936825"/>
            <a:ext cx="3122604" cy="4247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 lang="ru-RU" sz="2160" b="0" i="0" u="none" strike="noStrike" kern="1200" baseline="0" dirty="0">
                <a:solidFill>
                  <a:srgbClr val="002060"/>
                </a:solidFill>
                <a:latin typeface="Bahnschrift Condensed" pitchFamily="34" charset="0"/>
                <a:ea typeface="+mn-ea"/>
                <a:cs typeface="+mn-cs"/>
              </a:defRPr>
            </a:pPr>
            <a:r>
              <a:rPr lang="ru-RU" dirty="0" err="1">
                <a:solidFill>
                  <a:srgbClr val="0070C0"/>
                </a:solidFill>
              </a:rPr>
              <a:t>ИИСиЦТ</a:t>
            </a:r>
            <a:r>
              <a:rPr lang="ru-RU" dirty="0"/>
              <a:t> </a:t>
            </a:r>
          </a:p>
        </p:txBody>
      </p:sp>
      <p:sp>
        <p:nvSpPr>
          <p:cNvPr id="186" name="Прямоугольник 185"/>
          <p:cNvSpPr/>
          <p:nvPr/>
        </p:nvSpPr>
        <p:spPr>
          <a:xfrm>
            <a:off x="5823880" y="4947480"/>
            <a:ext cx="736502" cy="40621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7</a:t>
            </a:r>
          </a:p>
        </p:txBody>
      </p:sp>
      <p:sp>
        <p:nvSpPr>
          <p:cNvPr id="187" name="Прямоугольник 186"/>
          <p:cNvSpPr/>
          <p:nvPr/>
        </p:nvSpPr>
        <p:spPr>
          <a:xfrm>
            <a:off x="5428065" y="1872667"/>
            <a:ext cx="1125117" cy="36720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31</a:t>
            </a:r>
          </a:p>
        </p:txBody>
      </p:sp>
      <p:sp>
        <p:nvSpPr>
          <p:cNvPr id="188" name="Прямоугольник 187"/>
          <p:cNvSpPr/>
          <p:nvPr/>
        </p:nvSpPr>
        <p:spPr>
          <a:xfrm>
            <a:off x="4451537" y="2331193"/>
            <a:ext cx="424932" cy="33927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27</a:t>
            </a:r>
          </a:p>
        </p:txBody>
      </p:sp>
      <p:sp>
        <p:nvSpPr>
          <p:cNvPr id="189" name="Прямоугольник 188"/>
          <p:cNvSpPr/>
          <p:nvPr/>
        </p:nvSpPr>
        <p:spPr>
          <a:xfrm>
            <a:off x="2539394" y="3901029"/>
            <a:ext cx="4017651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4925">
            <a:solidFill>
              <a:schemeClr val="accent4">
                <a:alpha val="6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 lang="ru-RU" sz="2160" b="0" i="0" u="none" strike="noStrike" kern="1200" baseline="0" dirty="0">
                <a:solidFill>
                  <a:srgbClr val="002060"/>
                </a:solidFill>
                <a:latin typeface="Bahnschrift Condensed" pitchFamily="34" charset="0"/>
                <a:ea typeface="+mn-ea"/>
                <a:cs typeface="+mn-cs"/>
              </a:defRPr>
            </a:pPr>
            <a:r>
              <a:rPr lang="ru-RU" sz="2000" dirty="0"/>
              <a:t>По подразделениям МАУ:</a:t>
            </a:r>
          </a:p>
        </p:txBody>
      </p:sp>
      <p:sp>
        <p:nvSpPr>
          <p:cNvPr id="190" name="Прямоугольник 189"/>
          <p:cNvSpPr/>
          <p:nvPr/>
        </p:nvSpPr>
        <p:spPr>
          <a:xfrm>
            <a:off x="2565986" y="5429542"/>
            <a:ext cx="3088165" cy="36163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 lang="ru-RU" sz="2160" b="0" i="0" u="none" strike="noStrike" kern="1200" baseline="0" dirty="0">
                <a:solidFill>
                  <a:srgbClr val="002060"/>
                </a:solidFill>
                <a:latin typeface="Bahnschrift Condensed" pitchFamily="34" charset="0"/>
                <a:ea typeface="+mn-ea"/>
                <a:cs typeface="+mn-cs"/>
              </a:defRPr>
            </a:pPr>
            <a:r>
              <a:rPr lang="ru-RU" sz="1750" dirty="0">
                <a:solidFill>
                  <a:srgbClr val="0070C0"/>
                </a:solidFill>
              </a:rPr>
              <a:t>МБИ</a:t>
            </a:r>
          </a:p>
        </p:txBody>
      </p:sp>
      <p:sp>
        <p:nvSpPr>
          <p:cNvPr id="191" name="Прямоугольник 190"/>
          <p:cNvSpPr/>
          <p:nvPr/>
        </p:nvSpPr>
        <p:spPr>
          <a:xfrm>
            <a:off x="5826248" y="5434782"/>
            <a:ext cx="736502" cy="35639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2</a:t>
            </a:r>
          </a:p>
        </p:txBody>
      </p:sp>
      <p:sp>
        <p:nvSpPr>
          <p:cNvPr id="192" name="Прямоугольник 191"/>
          <p:cNvSpPr/>
          <p:nvPr/>
        </p:nvSpPr>
        <p:spPr>
          <a:xfrm>
            <a:off x="2548962" y="5869573"/>
            <a:ext cx="3122604" cy="4247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 lang="ru-RU" sz="2160" b="0" i="0" u="none" strike="noStrike" kern="1200" baseline="0" dirty="0">
                <a:solidFill>
                  <a:srgbClr val="002060"/>
                </a:solidFill>
                <a:latin typeface="Bahnschrift Condensed" pitchFamily="34" charset="0"/>
                <a:ea typeface="+mn-ea"/>
                <a:cs typeface="+mn-cs"/>
              </a:defRPr>
            </a:pPr>
            <a:r>
              <a:rPr lang="ru-RU" dirty="0" err="1">
                <a:solidFill>
                  <a:srgbClr val="0070C0"/>
                </a:solidFill>
              </a:rPr>
              <a:t>ИКИиП</a:t>
            </a:r>
            <a:endParaRPr lang="ru-RU" dirty="0"/>
          </a:p>
        </p:txBody>
      </p:sp>
      <p:sp>
        <p:nvSpPr>
          <p:cNvPr id="193" name="Прямоугольник 192"/>
          <p:cNvSpPr/>
          <p:nvPr/>
        </p:nvSpPr>
        <p:spPr>
          <a:xfrm>
            <a:off x="5833448" y="5880228"/>
            <a:ext cx="736502" cy="40621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3</a:t>
            </a:r>
          </a:p>
        </p:txBody>
      </p:sp>
      <p:sp>
        <p:nvSpPr>
          <p:cNvPr id="194" name="Прямоугольник 193"/>
          <p:cNvSpPr/>
          <p:nvPr/>
        </p:nvSpPr>
        <p:spPr>
          <a:xfrm>
            <a:off x="2565986" y="6355066"/>
            <a:ext cx="3088165" cy="4247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 lang="ru-RU" sz="2160" b="0" i="0" u="none" strike="noStrike" kern="1200" baseline="0" dirty="0">
                <a:solidFill>
                  <a:srgbClr val="002060"/>
                </a:solidFill>
                <a:latin typeface="Bahnschrift Condensed" pitchFamily="34" charset="0"/>
                <a:ea typeface="+mn-ea"/>
                <a:cs typeface="+mn-cs"/>
              </a:defRPr>
            </a:pPr>
            <a:r>
              <a:rPr lang="ru-RU" dirty="0">
                <a:solidFill>
                  <a:srgbClr val="0070C0"/>
                </a:solidFill>
              </a:rPr>
              <a:t>………  </a:t>
            </a:r>
          </a:p>
        </p:txBody>
      </p:sp>
      <p:sp>
        <p:nvSpPr>
          <p:cNvPr id="195" name="Прямоугольник 194"/>
          <p:cNvSpPr/>
          <p:nvPr/>
        </p:nvSpPr>
        <p:spPr>
          <a:xfrm>
            <a:off x="5826248" y="6360305"/>
            <a:ext cx="736502" cy="419493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….</a:t>
            </a:r>
          </a:p>
        </p:txBody>
      </p:sp>
      <p:sp>
        <p:nvSpPr>
          <p:cNvPr id="196" name="Прямоугольник 195"/>
          <p:cNvSpPr/>
          <p:nvPr/>
        </p:nvSpPr>
        <p:spPr>
          <a:xfrm>
            <a:off x="4917316" y="2333572"/>
            <a:ext cx="1124819" cy="333691"/>
          </a:xfrm>
          <a:prstGeom prst="rect">
            <a:avLst/>
          </a:prstGeom>
          <a:solidFill>
            <a:srgbClr val="FFCC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rgbClr val="0070C0"/>
                </a:solidFill>
                <a:latin typeface="Bahnschrift Condensed" panose="020B0502040204020203" pitchFamily="34" charset="0"/>
              </a:rPr>
              <a:t>НОВЫХ </a:t>
            </a:r>
            <a:r>
              <a:rPr lang="ru-RU" sz="1050" b="1" dirty="0">
                <a:solidFill>
                  <a:srgbClr val="0070C0"/>
                </a:solidFill>
                <a:latin typeface="Bahnschrift Condensed" panose="020B0502040204020203" pitchFamily="34" charset="0"/>
              </a:rPr>
              <a:t>(чел.)</a:t>
            </a:r>
          </a:p>
        </p:txBody>
      </p:sp>
      <p:sp>
        <p:nvSpPr>
          <p:cNvPr id="197" name="Прямоугольник 196"/>
          <p:cNvSpPr/>
          <p:nvPr/>
        </p:nvSpPr>
        <p:spPr>
          <a:xfrm>
            <a:off x="6087298" y="2330400"/>
            <a:ext cx="468209" cy="33927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4</a:t>
            </a:r>
          </a:p>
        </p:txBody>
      </p:sp>
      <p:cxnSp>
        <p:nvCxnSpPr>
          <p:cNvPr id="198" name="Прямая соединительная линия 197"/>
          <p:cNvCxnSpPr/>
          <p:nvPr/>
        </p:nvCxnSpPr>
        <p:spPr>
          <a:xfrm flipH="1">
            <a:off x="9802920" y="1091608"/>
            <a:ext cx="3865" cy="5531801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Прямоугольник 198"/>
          <p:cNvSpPr/>
          <p:nvPr/>
        </p:nvSpPr>
        <p:spPr>
          <a:xfrm>
            <a:off x="9957982" y="1091608"/>
            <a:ext cx="2157818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4925" cap="sq" cmpd="sng">
            <a:solidFill>
              <a:schemeClr val="accent6">
                <a:lumMod val="75000"/>
                <a:alpha val="65000"/>
              </a:schemeClr>
            </a:solidFill>
            <a:round/>
          </a:ln>
        </p:spPr>
        <p:txBody>
          <a:bodyPr wrap="square">
            <a:spAutoFit/>
          </a:bodyPr>
          <a:lstStyle/>
          <a:p>
            <a:pPr>
              <a:defRPr lang="ru-RU" sz="2160" b="0" i="0" u="none" strike="noStrike" kern="1200" baseline="0" dirty="0">
                <a:solidFill>
                  <a:srgbClr val="002060"/>
                </a:solidFill>
                <a:latin typeface="Bahnschrift Condensed" pitchFamily="34" charset="0"/>
                <a:ea typeface="+mn-ea"/>
                <a:cs typeface="+mn-cs"/>
              </a:defRPr>
            </a:pPr>
            <a:r>
              <a:rPr lang="ru-RU" sz="2000" dirty="0"/>
              <a:t>Наши </a:t>
            </a:r>
          </a:p>
          <a:p>
            <a:pPr>
              <a:defRPr lang="ru-RU" sz="2160" b="0" i="0" u="none" strike="noStrike" kern="1200" baseline="0" dirty="0">
                <a:solidFill>
                  <a:srgbClr val="002060"/>
                </a:solidFill>
                <a:latin typeface="Bahnschrift Condensed" pitchFamily="34" charset="0"/>
                <a:ea typeface="+mn-ea"/>
                <a:cs typeface="+mn-cs"/>
              </a:defRPr>
            </a:pPr>
            <a:r>
              <a:rPr lang="ru-RU" sz="2000" dirty="0"/>
              <a:t>партнеры:</a:t>
            </a:r>
            <a:endParaRPr lang="ru-RU" sz="2000" dirty="0">
              <a:solidFill>
                <a:srgbClr val="002060"/>
              </a:solidFill>
              <a:latin typeface="Bahnschrift Condensed" pitchFamily="34" charset="0"/>
            </a:endParaRPr>
          </a:p>
        </p:txBody>
      </p:sp>
      <p:sp>
        <p:nvSpPr>
          <p:cNvPr id="200" name="Прямоугольник 199"/>
          <p:cNvSpPr/>
          <p:nvPr/>
        </p:nvSpPr>
        <p:spPr>
          <a:xfrm>
            <a:off x="9957982" y="2016010"/>
            <a:ext cx="1608311" cy="3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3350" algn="ctr">
              <a:lnSpc>
                <a:spcPct val="115000"/>
              </a:lnSpc>
              <a:spcBef>
                <a:spcPts val="900"/>
              </a:spcBef>
              <a:buClr>
                <a:srgbClr val="595959"/>
              </a:buClr>
              <a:buSzPts val="1500"/>
            </a:pPr>
            <a:r>
              <a:rPr lang="ru-RU" sz="1200" b="1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(при наличии) </a:t>
            </a:r>
            <a:endParaRPr lang="ru-RU" sz="1200" b="1" dirty="0">
              <a:solidFill>
                <a:srgbClr val="595959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03" name="Прямоугольник 202"/>
          <p:cNvSpPr/>
          <p:nvPr/>
        </p:nvSpPr>
        <p:spPr>
          <a:xfrm>
            <a:off x="9929917" y="2385287"/>
            <a:ext cx="2100158" cy="475829"/>
          </a:xfrm>
          <a:prstGeom prst="rect">
            <a:avLst/>
          </a:prstGeom>
          <a:solidFill>
            <a:srgbClr val="FFF2CC"/>
          </a:solidFill>
          <a:ln w="31750">
            <a:solidFill>
              <a:schemeClr val="accent4"/>
            </a:solidFill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accent4">
                    <a:lumMod val="75000"/>
                  </a:schemeClr>
                </a:solidFill>
                <a:cs typeface="FrankRuehl" panose="020E0503060101010101" pitchFamily="34" charset="-79"/>
              </a:rPr>
              <a:t>Арктический </a:t>
            </a:r>
            <a:r>
              <a:rPr lang="ru-RU" sz="1100" b="1" dirty="0" err="1">
                <a:solidFill>
                  <a:schemeClr val="accent4">
                    <a:lumMod val="75000"/>
                  </a:schemeClr>
                </a:solidFill>
                <a:cs typeface="FrankRuehl" panose="020E0503060101010101" pitchFamily="34" charset="-79"/>
              </a:rPr>
              <a:t>КиноКампус</a:t>
            </a:r>
            <a:endParaRPr lang="ru-RU" sz="1100" b="1" dirty="0">
              <a:solidFill>
                <a:schemeClr val="accent4">
                  <a:lumMod val="75000"/>
                </a:schemeClr>
              </a:solidFill>
              <a:cs typeface="FrankRuehl" panose="020E0503060101010101" pitchFamily="34" charset="-79"/>
            </a:endParaRPr>
          </a:p>
        </p:txBody>
      </p:sp>
      <p:sp>
        <p:nvSpPr>
          <p:cNvPr id="206" name="Прямоугольник 205"/>
          <p:cNvSpPr/>
          <p:nvPr/>
        </p:nvSpPr>
        <p:spPr>
          <a:xfrm>
            <a:off x="11208190" y="1156526"/>
            <a:ext cx="831410" cy="6107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07" name="Рисунок 20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455" y="1169605"/>
            <a:ext cx="720921" cy="584602"/>
          </a:xfrm>
          <a:prstGeom prst="rect">
            <a:avLst/>
          </a:prstGeom>
        </p:spPr>
      </p:pic>
      <p:sp>
        <p:nvSpPr>
          <p:cNvPr id="208" name="Прямоугольник 207"/>
          <p:cNvSpPr/>
          <p:nvPr/>
        </p:nvSpPr>
        <p:spPr>
          <a:xfrm>
            <a:off x="9936467" y="2942277"/>
            <a:ext cx="2100158" cy="475829"/>
          </a:xfrm>
          <a:prstGeom prst="rect">
            <a:avLst/>
          </a:prstGeom>
          <a:solidFill>
            <a:srgbClr val="FFF2CC"/>
          </a:solidFill>
          <a:ln w="31750">
            <a:solidFill>
              <a:schemeClr val="accent4"/>
            </a:solidFill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accent4">
                    <a:lumMod val="75000"/>
                  </a:schemeClr>
                </a:solidFill>
                <a:cs typeface="FrankRuehl" panose="020E0503060101010101" pitchFamily="34" charset="-79"/>
              </a:rPr>
              <a:t>АНО «Арктические Пространства»</a:t>
            </a:r>
          </a:p>
        </p:txBody>
      </p:sp>
      <p:sp>
        <p:nvSpPr>
          <p:cNvPr id="209" name="Прямоугольник 208"/>
          <p:cNvSpPr/>
          <p:nvPr/>
        </p:nvSpPr>
        <p:spPr>
          <a:xfrm>
            <a:off x="9929917" y="3499360"/>
            <a:ext cx="2100158" cy="475829"/>
          </a:xfrm>
          <a:prstGeom prst="rect">
            <a:avLst/>
          </a:prstGeom>
          <a:solidFill>
            <a:srgbClr val="FFF2CC"/>
          </a:solidFill>
          <a:ln w="31750">
            <a:solidFill>
              <a:schemeClr val="accent4"/>
            </a:solidFill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accent4">
                    <a:lumMod val="75000"/>
                  </a:schemeClr>
                </a:solidFill>
                <a:cs typeface="FrankRuehl" panose="020E0503060101010101" pitchFamily="34" charset="-79"/>
              </a:rPr>
              <a:t>Студия «Тундра-фильм»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235" y="76133"/>
            <a:ext cx="1149341" cy="99212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D36DA8-AF68-D603-CF52-F65FE83DF9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8011" y="2882614"/>
            <a:ext cx="1145616" cy="15214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29DAC0-F5C6-B4B7-D379-23606D385F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0547" y="932134"/>
            <a:ext cx="1610844" cy="148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02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4131970-9301-8A78-6401-093923BE7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C879A1FF-899E-8055-00E8-3CF622F11D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33171" y="1600200"/>
            <a:ext cx="4925658" cy="4525963"/>
          </a:xfrm>
        </p:spPr>
      </p:pic>
    </p:spTree>
    <p:extLst>
      <p:ext uri="{BB962C8B-B14F-4D97-AF65-F5344CB8AC3E}">
        <p14:creationId xmlns:p14="http://schemas.microsoft.com/office/powerpoint/2010/main" val="2601293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Пятиугольник 89"/>
          <p:cNvSpPr/>
          <p:nvPr/>
        </p:nvSpPr>
        <p:spPr>
          <a:xfrm>
            <a:off x="5892" y="2430041"/>
            <a:ext cx="4712430" cy="1207268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rgbClr val="002060"/>
                </a:solidFill>
                <a:latin typeface="Bahnschrift Condensed" pitchFamily="34" charset="0"/>
              </a:rPr>
              <a:t>Регулярные кинопросмотры с дискуссиями </a:t>
            </a:r>
          </a:p>
          <a:p>
            <a:r>
              <a:rPr lang="ru-RU" sz="2000" dirty="0">
                <a:solidFill>
                  <a:srgbClr val="002060"/>
                </a:solidFill>
                <a:latin typeface="Bahnschrift Condensed" pitchFamily="34" charset="0"/>
              </a:rPr>
              <a:t>(и чаепитием) – 6 мероприятий</a:t>
            </a:r>
          </a:p>
        </p:txBody>
      </p:sp>
      <p:sp>
        <p:nvSpPr>
          <p:cNvPr id="87" name="Пятиугольник 86"/>
          <p:cNvSpPr/>
          <p:nvPr/>
        </p:nvSpPr>
        <p:spPr>
          <a:xfrm flipH="1">
            <a:off x="7643440" y="2405658"/>
            <a:ext cx="4548560" cy="1231651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Bahnschrift Condensed" pitchFamily="34" charset="0"/>
              </a:rPr>
              <a:t>Приращение знаний о киноискусстве, приобретения опыта содержательных дискуссий</a:t>
            </a:r>
          </a:p>
        </p:txBody>
      </p:sp>
      <p:sp>
        <p:nvSpPr>
          <p:cNvPr id="50" name="Пятиугольник 49"/>
          <p:cNvSpPr/>
          <p:nvPr/>
        </p:nvSpPr>
        <p:spPr>
          <a:xfrm>
            <a:off x="23660" y="3768159"/>
            <a:ext cx="4693475" cy="993168"/>
          </a:xfrm>
          <a:prstGeom prst="homePlate">
            <a:avLst>
              <a:gd name="adj" fmla="val 5863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rgbClr val="002060"/>
                </a:solidFill>
                <a:latin typeface="Bahnschrift Condensed" pitchFamily="34" charset="0"/>
              </a:rPr>
              <a:t>Подготовка проекта «Полярные маки»</a:t>
            </a:r>
          </a:p>
        </p:txBody>
      </p:sp>
      <p:sp>
        <p:nvSpPr>
          <p:cNvPr id="52" name="Пятиугольник 51"/>
          <p:cNvSpPr/>
          <p:nvPr/>
        </p:nvSpPr>
        <p:spPr>
          <a:xfrm flipH="1">
            <a:off x="7620868" y="3818408"/>
            <a:ext cx="4571132" cy="892671"/>
          </a:xfrm>
          <a:prstGeom prst="homePlate">
            <a:avLst>
              <a:gd name="adj" fmla="val 7027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Bahnschrift Condensed" pitchFamily="34" charset="0"/>
              </a:rPr>
              <a:t>Разработка сценарных идей на уровне синопсиса, решение </a:t>
            </a:r>
            <a:r>
              <a:rPr lang="ru-RU" sz="1600" dirty="0" err="1">
                <a:solidFill>
                  <a:srgbClr val="002060"/>
                </a:solidFill>
                <a:latin typeface="Bahnschrift Condensed" pitchFamily="34" charset="0"/>
              </a:rPr>
              <a:t>орг.вопросов</a:t>
            </a:r>
            <a:endParaRPr lang="ru-RU" sz="1600" dirty="0">
              <a:solidFill>
                <a:srgbClr val="002060"/>
              </a:solidFill>
              <a:latin typeface="Bahnschrift Condensed" pitchFamily="34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4732834" y="4285381"/>
            <a:ext cx="2880320" cy="0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Пятиугольник 52"/>
          <p:cNvSpPr/>
          <p:nvPr/>
        </p:nvSpPr>
        <p:spPr>
          <a:xfrm>
            <a:off x="23660" y="5058695"/>
            <a:ext cx="4740796" cy="887618"/>
          </a:xfrm>
          <a:prstGeom prst="homePlate">
            <a:avLst>
              <a:gd name="adj" fmla="val 6609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rgbClr val="002060"/>
                </a:solidFill>
                <a:latin typeface="Bahnschrift Condensed" pitchFamily="34" charset="0"/>
              </a:rPr>
              <a:t>Участие в конференции «Масловские чтения» (13.12.24)</a:t>
            </a:r>
          </a:p>
        </p:txBody>
      </p:sp>
      <p:sp>
        <p:nvSpPr>
          <p:cNvPr id="68" name="Пятиугольник 67"/>
          <p:cNvSpPr/>
          <p:nvPr/>
        </p:nvSpPr>
        <p:spPr>
          <a:xfrm flipH="1">
            <a:off x="7586391" y="5004988"/>
            <a:ext cx="4605608" cy="941325"/>
          </a:xfrm>
          <a:prstGeom prst="homePlate">
            <a:avLst>
              <a:gd name="adj" fmla="val 7023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rgbClr val="002060"/>
                </a:solidFill>
                <a:latin typeface="Bahnschrift Condensed" pitchFamily="34" charset="0"/>
              </a:rPr>
              <a:t>Участие руководители СО и некоторых членов объединения в работе одной из секций (13 декабря 2024 г.)</a:t>
            </a:r>
          </a:p>
        </p:txBody>
      </p:sp>
      <p:cxnSp>
        <p:nvCxnSpPr>
          <p:cNvPr id="71" name="Прямая со стрелкой 70"/>
          <p:cNvCxnSpPr/>
          <p:nvPr/>
        </p:nvCxnSpPr>
        <p:spPr>
          <a:xfrm flipV="1">
            <a:off x="4737573" y="5485343"/>
            <a:ext cx="2834778" cy="3208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/>
          <p:nvPr/>
        </p:nvCxnSpPr>
        <p:spPr>
          <a:xfrm>
            <a:off x="4749602" y="3044205"/>
            <a:ext cx="2880320" cy="0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Пятиугольник 75"/>
          <p:cNvSpPr/>
          <p:nvPr/>
        </p:nvSpPr>
        <p:spPr>
          <a:xfrm>
            <a:off x="0" y="1202407"/>
            <a:ext cx="4740796" cy="936104"/>
          </a:xfrm>
          <a:prstGeom prst="homePlate">
            <a:avLst>
              <a:gd name="adj" fmla="val 63228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rgbClr val="002060"/>
                </a:solidFill>
                <a:latin typeface="Bahnschrift Condensed" pitchFamily="34" charset="0"/>
              </a:rPr>
              <a:t>Название мероприятия (события)</a:t>
            </a:r>
          </a:p>
        </p:txBody>
      </p:sp>
      <p:sp>
        <p:nvSpPr>
          <p:cNvPr id="83" name="Пятиугольник 82"/>
          <p:cNvSpPr/>
          <p:nvPr/>
        </p:nvSpPr>
        <p:spPr>
          <a:xfrm flipH="1">
            <a:off x="7665586" y="1322933"/>
            <a:ext cx="4527741" cy="752731"/>
          </a:xfrm>
          <a:prstGeom prst="homePlate">
            <a:avLst>
              <a:gd name="adj" fmla="val 80369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rgbClr val="002060"/>
                </a:solidFill>
                <a:latin typeface="Bahnschrift Condensed" pitchFamily="34" charset="0"/>
              </a:rPr>
              <a:t>Результат</a:t>
            </a:r>
          </a:p>
        </p:txBody>
      </p:sp>
      <p:cxnSp>
        <p:nvCxnSpPr>
          <p:cNvPr id="84" name="Прямая со стрелкой 83"/>
          <p:cNvCxnSpPr/>
          <p:nvPr/>
        </p:nvCxnSpPr>
        <p:spPr>
          <a:xfrm>
            <a:off x="4763120" y="1670459"/>
            <a:ext cx="2880320" cy="0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4405" y="186631"/>
            <a:ext cx="7773860" cy="43204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itchFamily="34" charset="0"/>
              </a:rPr>
              <a:t>СТУДЕНЧЕСКОЕ ОБЪЕДИНЕНИЕ – ИНИЦИАТОР И ГЛАВНЫЙ ОРГАНИЗАТОР МЕРОПРИЯТИЙ (СОБЫТИЙ):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8565644" y="186631"/>
            <a:ext cx="3550562" cy="43204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itchFamily="34" charset="0"/>
              </a:rPr>
              <a:t>СЕНТЯБРЬ-ДЕКАБРЬ 2022 г.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44670" y="1231747"/>
            <a:ext cx="1710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dirty="0">
                <a:solidFill>
                  <a:srgbClr val="A97955"/>
                </a:solidFill>
                <a:latin typeface="Bahnschrift Condensed" panose="020B0502040204020203" pitchFamily="34" charset="0"/>
              </a:rPr>
              <a:t>МЕСТО ПРОВЕДЕНИЯ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51560" y="1688229"/>
            <a:ext cx="609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rgbClr val="A97955"/>
                </a:solidFill>
                <a:latin typeface="Bahnschrift Condensed" panose="020B0502040204020203" pitchFamily="34" charset="0"/>
              </a:rPr>
              <a:t>ДАТЫ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97946" y="3072856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Bahnschrift Condensed" panose="020B0502040204020203" pitchFamily="34" charset="0"/>
              </a:rPr>
              <a:t>12.09.24, 27.09.24, 10.10.24, 01.11.24 и др.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57724" y="2616374"/>
            <a:ext cx="108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Bahnschrift Condensed" panose="020B0502040204020203" pitchFamily="34" charset="0"/>
              </a:rPr>
              <a:t>МАУ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57724" y="3831208"/>
            <a:ext cx="108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Bahnschrift Condensed" panose="020B0502040204020203" pitchFamily="34" charset="0"/>
              </a:rPr>
              <a:t>МАУ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42100" y="4344680"/>
            <a:ext cx="10846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>
                    <a:lumMod val="50000"/>
                  </a:schemeClr>
                </a:solidFill>
                <a:latin typeface="Bahnschrift Condensed" panose="020B0502040204020203" pitchFamily="34" charset="0"/>
              </a:rPr>
              <a:t>Ноябрь-декабрь 2024</a:t>
            </a:r>
          </a:p>
        </p:txBody>
      </p:sp>
    </p:spTree>
    <p:extLst>
      <p:ext uri="{BB962C8B-B14F-4D97-AF65-F5344CB8AC3E}">
        <p14:creationId xmlns:p14="http://schemas.microsoft.com/office/powerpoint/2010/main" val="953948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BE588CA-755A-0ADC-46A9-4D9C8574C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3380"/>
            <a:ext cx="3791520" cy="5055359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C84D7B7-E756-1F26-B40F-B0A694B7A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05076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Просмотры и дискуссии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128694-6564-BAE7-00A6-F0947E25A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904" y="3256073"/>
            <a:ext cx="4920210" cy="362573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C8DC090-083D-1623-D6DE-8EC101E4DA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6236" y="3847162"/>
            <a:ext cx="3917492" cy="292686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BD7B297-827B-DD3C-A501-B492B6BE97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1731" y="1108977"/>
            <a:ext cx="4121997" cy="3079653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13B89E24-D7E6-AD6E-B69D-889C609F22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2962026" y="990239"/>
            <a:ext cx="5024208" cy="3079653"/>
          </a:xfrm>
        </p:spPr>
      </p:pic>
    </p:spTree>
    <p:extLst>
      <p:ext uri="{BB962C8B-B14F-4D97-AF65-F5344CB8AC3E}">
        <p14:creationId xmlns:p14="http://schemas.microsoft.com/office/powerpoint/2010/main" val="1446136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Пятиугольник 89"/>
          <p:cNvSpPr/>
          <p:nvPr/>
        </p:nvSpPr>
        <p:spPr>
          <a:xfrm>
            <a:off x="5892" y="2430041"/>
            <a:ext cx="4712430" cy="1207268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rgbClr val="002060"/>
                </a:solidFill>
                <a:latin typeface="Bahnschrift Condensed" pitchFamily="34" charset="0"/>
              </a:rPr>
              <a:t>Организация и подготовка проекта «Полярные маки» (веб-сериал о школьниках и студентах)</a:t>
            </a:r>
          </a:p>
        </p:txBody>
      </p:sp>
      <p:sp>
        <p:nvSpPr>
          <p:cNvPr id="87" name="Пятиугольник 86"/>
          <p:cNvSpPr/>
          <p:nvPr/>
        </p:nvSpPr>
        <p:spPr>
          <a:xfrm flipH="1">
            <a:off x="7643440" y="2159720"/>
            <a:ext cx="4548560" cy="1477590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Bahnschrift Condensed" pitchFamily="34" charset="0"/>
              </a:rPr>
              <a:t>Проведение обучения и реализация творческих проектов с целью развития творческих способностей школьников и студентов</a:t>
            </a:r>
          </a:p>
        </p:txBody>
      </p:sp>
      <p:sp>
        <p:nvSpPr>
          <p:cNvPr id="50" name="Пятиугольник 49"/>
          <p:cNvSpPr/>
          <p:nvPr/>
        </p:nvSpPr>
        <p:spPr>
          <a:xfrm>
            <a:off x="-5607" y="3788754"/>
            <a:ext cx="4693475" cy="993168"/>
          </a:xfrm>
          <a:prstGeom prst="homePlate">
            <a:avLst>
              <a:gd name="adj" fmla="val 5863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dirty="0">
              <a:solidFill>
                <a:srgbClr val="002060"/>
              </a:solidFill>
              <a:latin typeface="Bahnschrift Condensed" pitchFamily="34" charset="0"/>
            </a:endParaRPr>
          </a:p>
        </p:txBody>
      </p:sp>
      <p:sp>
        <p:nvSpPr>
          <p:cNvPr id="52" name="Пятиугольник 51"/>
          <p:cNvSpPr/>
          <p:nvPr/>
        </p:nvSpPr>
        <p:spPr>
          <a:xfrm flipH="1">
            <a:off x="7620868" y="3818408"/>
            <a:ext cx="4571132" cy="892671"/>
          </a:xfrm>
          <a:prstGeom prst="homePlate">
            <a:avLst>
              <a:gd name="adj" fmla="val 7027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  <a:latin typeface="Bahnschrift Condensed" pitchFamily="34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4732834" y="4285381"/>
            <a:ext cx="2880320" cy="0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Пятиугольник 52"/>
          <p:cNvSpPr/>
          <p:nvPr/>
        </p:nvSpPr>
        <p:spPr>
          <a:xfrm>
            <a:off x="-7962" y="5041534"/>
            <a:ext cx="4740796" cy="887618"/>
          </a:xfrm>
          <a:prstGeom prst="homePlate">
            <a:avLst>
              <a:gd name="adj" fmla="val 6609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rgbClr val="002060"/>
                </a:solidFill>
                <a:latin typeface="Bahnschrift Condensed" pitchFamily="34" charset="0"/>
              </a:rPr>
              <a:t> </a:t>
            </a:r>
            <a:endParaRPr lang="ru-RU" sz="2000" dirty="0">
              <a:solidFill>
                <a:srgbClr val="002060"/>
              </a:solidFill>
              <a:latin typeface="Bahnschrift Condensed" pitchFamily="34" charset="0"/>
            </a:endParaRPr>
          </a:p>
        </p:txBody>
      </p:sp>
      <p:sp>
        <p:nvSpPr>
          <p:cNvPr id="68" name="Пятиугольник 67"/>
          <p:cNvSpPr/>
          <p:nvPr/>
        </p:nvSpPr>
        <p:spPr>
          <a:xfrm flipH="1">
            <a:off x="7572351" y="5015267"/>
            <a:ext cx="4605608" cy="941325"/>
          </a:xfrm>
          <a:prstGeom prst="homePlate">
            <a:avLst>
              <a:gd name="adj" fmla="val 7023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rgbClr val="002060"/>
              </a:solidFill>
              <a:latin typeface="Bahnschrift Condensed" pitchFamily="34" charset="0"/>
            </a:endParaRPr>
          </a:p>
        </p:txBody>
      </p:sp>
      <p:cxnSp>
        <p:nvCxnSpPr>
          <p:cNvPr id="71" name="Прямая со стрелкой 70"/>
          <p:cNvCxnSpPr/>
          <p:nvPr/>
        </p:nvCxnSpPr>
        <p:spPr>
          <a:xfrm flipV="1">
            <a:off x="4737573" y="5485343"/>
            <a:ext cx="2834778" cy="3208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/>
          <p:nvPr/>
        </p:nvCxnSpPr>
        <p:spPr>
          <a:xfrm>
            <a:off x="4749602" y="3044205"/>
            <a:ext cx="2880320" cy="0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Пятиугольник 75"/>
          <p:cNvSpPr/>
          <p:nvPr/>
        </p:nvSpPr>
        <p:spPr>
          <a:xfrm>
            <a:off x="0" y="1202407"/>
            <a:ext cx="4740796" cy="936104"/>
          </a:xfrm>
          <a:prstGeom prst="homePlate">
            <a:avLst>
              <a:gd name="adj" fmla="val 63228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rgbClr val="002060"/>
                </a:solidFill>
                <a:latin typeface="Bahnschrift Condensed" pitchFamily="34" charset="0"/>
              </a:rPr>
              <a:t>Название мероприятия (события)</a:t>
            </a:r>
          </a:p>
        </p:txBody>
      </p:sp>
      <p:sp>
        <p:nvSpPr>
          <p:cNvPr id="83" name="Пятиугольник 82"/>
          <p:cNvSpPr/>
          <p:nvPr/>
        </p:nvSpPr>
        <p:spPr>
          <a:xfrm flipH="1">
            <a:off x="7665586" y="1322933"/>
            <a:ext cx="4527741" cy="752731"/>
          </a:xfrm>
          <a:prstGeom prst="homePlate">
            <a:avLst>
              <a:gd name="adj" fmla="val 80369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rgbClr val="002060"/>
                </a:solidFill>
                <a:latin typeface="Bahnschrift Condensed" pitchFamily="34" charset="0"/>
              </a:rPr>
              <a:t>Результат</a:t>
            </a:r>
          </a:p>
        </p:txBody>
      </p:sp>
      <p:cxnSp>
        <p:nvCxnSpPr>
          <p:cNvPr id="84" name="Прямая со стрелкой 83"/>
          <p:cNvCxnSpPr/>
          <p:nvPr/>
        </p:nvCxnSpPr>
        <p:spPr>
          <a:xfrm>
            <a:off x="4763120" y="1670459"/>
            <a:ext cx="2880320" cy="0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5892" y="191306"/>
            <a:ext cx="7773860" cy="72186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itchFamily="34" charset="0"/>
              </a:rPr>
              <a:t>МЕРОПРИЯТИЯ (СОБЫТИЯ), ПРОВЕДЕННЫЕ СТУДЕНЧЕСКИМ ОБЪЕДИНЕНИЕМ ПО ЗАПРОСУ СТОРОННИХ ОРГАНИЗАЦИЙ ИЛИ УНИВЕРСИТЕТА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8565644" y="186631"/>
            <a:ext cx="3550562" cy="43204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itchFamily="34" charset="0"/>
              </a:rPr>
              <a:t>СЕНТЯБРЬ-ДЕКАБРЬ 2022 г.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9458" y="2169759"/>
            <a:ext cx="3650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Bahnschrift Condensed" panose="020B0502040204020203" pitchFamily="34" charset="0"/>
              </a:rPr>
              <a:t>Арктический </a:t>
            </a:r>
            <a:r>
              <a:rPr lang="ru-RU" sz="1600" b="1" dirty="0" err="1">
                <a:solidFill>
                  <a:schemeClr val="bg1">
                    <a:lumMod val="50000"/>
                  </a:schemeClr>
                </a:solidFill>
                <a:latin typeface="Bahnschrift Condensed" panose="020B0502040204020203" pitchFamily="34" charset="0"/>
              </a:rPr>
              <a:t>КиноКампус</a:t>
            </a:r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Bahnschrift Condensed" panose="020B0502040204020203" pitchFamily="34" charset="0"/>
              </a:rPr>
              <a:t>, </a:t>
            </a:r>
          </a:p>
          <a:p>
            <a:pPr algn="r"/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Bahnschrift Condensed" panose="020B0502040204020203" pitchFamily="34" charset="0"/>
              </a:rPr>
              <a:t>АНО «Арктические пространства»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63481" y="1217072"/>
            <a:ext cx="127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dirty="0">
                <a:solidFill>
                  <a:srgbClr val="A97955"/>
                </a:solidFill>
                <a:latin typeface="Bahnschrift Condensed" panose="020B0502040204020203" pitchFamily="34" charset="0"/>
              </a:rPr>
              <a:t>ОРГАНИЗАЦИЯ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11217" y="1754515"/>
            <a:ext cx="1612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dirty="0">
                <a:solidFill>
                  <a:srgbClr val="A97955"/>
                </a:solidFill>
                <a:latin typeface="Bahnschrift Condensed" panose="020B0502040204020203" pitchFamily="34" charset="0"/>
              </a:rPr>
              <a:t>ДАТА ПРОВЕДЕНИЯ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70285" y="3134242"/>
            <a:ext cx="3769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Bahnschrift Condensed" panose="020B0502040204020203" pitchFamily="34" charset="0"/>
              </a:rPr>
              <a:t>Запланировано на январь 2025</a:t>
            </a:r>
          </a:p>
        </p:txBody>
      </p:sp>
    </p:spTree>
    <p:extLst>
      <p:ext uri="{BB962C8B-B14F-4D97-AF65-F5344CB8AC3E}">
        <p14:creationId xmlns:p14="http://schemas.microsoft.com/office/powerpoint/2010/main" val="270090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C39641-DC30-74BE-3CF6-5133D1A46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59" y="2276887"/>
            <a:ext cx="2720600" cy="20404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E356A57-6B10-F636-CC4C-238EAA9F4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0786" y="3477191"/>
            <a:ext cx="5071214" cy="33808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E0047E8-3DBD-38C1-F0F7-E1576D020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333" y="4317337"/>
            <a:ext cx="3917006" cy="26118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2F56DE-AECB-3001-0DC8-AACA338E25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1958" y="1260148"/>
            <a:ext cx="5263831" cy="350990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E14540-F6D5-B545-6001-2686565AD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Активности Киноклуба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055B616-DF4A-53BD-8FEF-1F16E7F7FD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7120785" y="1417638"/>
            <a:ext cx="4262561" cy="284320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75B4105-20A9-4AFF-6F93-3EC172ECCC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5823" y="4805358"/>
            <a:ext cx="3502479" cy="233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768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Пятиугольник 89"/>
          <p:cNvSpPr/>
          <p:nvPr/>
        </p:nvSpPr>
        <p:spPr>
          <a:xfrm>
            <a:off x="3686" y="2452625"/>
            <a:ext cx="4712430" cy="1207268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dirty="0">
              <a:solidFill>
                <a:srgbClr val="002060"/>
              </a:solidFill>
              <a:latin typeface="Bahnschrift Condensed" pitchFamily="34" charset="0"/>
            </a:endParaRPr>
          </a:p>
        </p:txBody>
      </p:sp>
      <p:sp>
        <p:nvSpPr>
          <p:cNvPr id="87" name="Пятиугольник 86"/>
          <p:cNvSpPr/>
          <p:nvPr/>
        </p:nvSpPr>
        <p:spPr>
          <a:xfrm flipH="1">
            <a:off x="7643440" y="2405658"/>
            <a:ext cx="4548560" cy="1383094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rgbClr val="002060"/>
              </a:solidFill>
              <a:latin typeface="Bahnschrift Condensed" pitchFamily="34" charset="0"/>
            </a:endParaRPr>
          </a:p>
        </p:txBody>
      </p:sp>
      <p:sp>
        <p:nvSpPr>
          <p:cNvPr id="50" name="Пятиугольник 49"/>
          <p:cNvSpPr/>
          <p:nvPr/>
        </p:nvSpPr>
        <p:spPr>
          <a:xfrm>
            <a:off x="39359" y="4216001"/>
            <a:ext cx="4693475" cy="993168"/>
          </a:xfrm>
          <a:prstGeom prst="homePlate">
            <a:avLst>
              <a:gd name="adj" fmla="val 5863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rgbClr val="002060"/>
                </a:solidFill>
                <a:latin typeface="Bahnschrift Condensed" pitchFamily="34" charset="0"/>
              </a:rPr>
              <a:t>Участие в жюри регионального конкурса </a:t>
            </a:r>
            <a:r>
              <a:rPr lang="ru-RU" sz="2000" dirty="0" err="1">
                <a:solidFill>
                  <a:srgbClr val="002060"/>
                </a:solidFill>
                <a:latin typeface="Bahnschrift Condensed" pitchFamily="34" charset="0"/>
              </a:rPr>
              <a:t>медиатворчества</a:t>
            </a:r>
            <a:r>
              <a:rPr lang="ru-RU" sz="2000" dirty="0">
                <a:solidFill>
                  <a:srgbClr val="002060"/>
                </a:solidFill>
                <a:latin typeface="Bahnschrift Condensed" pitchFamily="34" charset="0"/>
              </a:rPr>
              <a:t> обучающихся «Медиа-Арктика»</a:t>
            </a:r>
          </a:p>
        </p:txBody>
      </p:sp>
      <p:sp>
        <p:nvSpPr>
          <p:cNvPr id="52" name="Пятиугольник 51"/>
          <p:cNvSpPr/>
          <p:nvPr/>
        </p:nvSpPr>
        <p:spPr>
          <a:xfrm flipH="1">
            <a:off x="7613154" y="3994638"/>
            <a:ext cx="4531592" cy="1383087"/>
          </a:xfrm>
          <a:prstGeom prst="homePlate">
            <a:avLst>
              <a:gd name="adj" fmla="val 1953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Bahnschrift Condensed" pitchFamily="34" charset="0"/>
              </a:rPr>
              <a:t>Сауткин А.А. как руководитель киноклуба участвовал в жюри конкурса, благодарственное письмо от директора ГАНОУ МО «ЦО «Лапландия»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4732834" y="4689404"/>
            <a:ext cx="2880320" cy="0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/>
          <p:nvPr/>
        </p:nvCxnSpPr>
        <p:spPr>
          <a:xfrm>
            <a:off x="4749602" y="3044205"/>
            <a:ext cx="2880320" cy="0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Пятиугольник 75"/>
          <p:cNvSpPr/>
          <p:nvPr/>
        </p:nvSpPr>
        <p:spPr>
          <a:xfrm>
            <a:off x="0" y="1202407"/>
            <a:ext cx="4740796" cy="936104"/>
          </a:xfrm>
          <a:prstGeom prst="homePlate">
            <a:avLst>
              <a:gd name="adj" fmla="val 63228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rgbClr val="002060"/>
                </a:solidFill>
                <a:latin typeface="Bahnschrift Condensed" pitchFamily="34" charset="0"/>
              </a:rPr>
              <a:t>Название мероприятия (события)</a:t>
            </a:r>
          </a:p>
        </p:txBody>
      </p:sp>
      <p:sp>
        <p:nvSpPr>
          <p:cNvPr id="83" name="Пятиугольник 82"/>
          <p:cNvSpPr/>
          <p:nvPr/>
        </p:nvSpPr>
        <p:spPr>
          <a:xfrm flipH="1">
            <a:off x="7665586" y="1322933"/>
            <a:ext cx="4527741" cy="752731"/>
          </a:xfrm>
          <a:prstGeom prst="homePlate">
            <a:avLst>
              <a:gd name="adj" fmla="val 80369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rgbClr val="002060"/>
                </a:solidFill>
                <a:latin typeface="Bahnschrift Condensed" pitchFamily="34" charset="0"/>
              </a:rPr>
              <a:t>Результат</a:t>
            </a:r>
          </a:p>
        </p:txBody>
      </p:sp>
      <p:cxnSp>
        <p:nvCxnSpPr>
          <p:cNvPr id="84" name="Прямая со стрелкой 83"/>
          <p:cNvCxnSpPr/>
          <p:nvPr/>
        </p:nvCxnSpPr>
        <p:spPr>
          <a:xfrm>
            <a:off x="4763120" y="1670459"/>
            <a:ext cx="2880320" cy="0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4405" y="186631"/>
            <a:ext cx="7773860" cy="43204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itchFamily="34" charset="0"/>
              </a:rPr>
              <a:t>СТУДЕНЧЕСКОЕ ОБЪЕДИНЕНИЕ ПРИНЯЛО УЧАСТИЕ В МЕРОПРИЯТИЯХ ДРУГИХ ОРГАНИЗАЦИЙ: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8565644" y="186631"/>
            <a:ext cx="3550562" cy="43204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itchFamily="34" charset="0"/>
              </a:rPr>
              <a:t>СЕНТЯБРЬ-ДЕКАБРЬ 2022 г.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60317" y="1267048"/>
            <a:ext cx="1285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rgbClr val="A97955"/>
                </a:solidFill>
                <a:latin typeface="Bahnschrift Condensed" panose="020B0502040204020203" pitchFamily="34" charset="0"/>
              </a:rPr>
              <a:t>ОРГАНИЗАТОР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61765" y="1763469"/>
            <a:ext cx="108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A97955"/>
                </a:solidFill>
                <a:latin typeface="Bahnschrift Condensed" panose="020B0502040204020203" pitchFamily="34" charset="0"/>
              </a:rPr>
              <a:t>ДАТА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61765" y="4749158"/>
            <a:ext cx="108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Bahnschrift Condensed" panose="020B0502040204020203" pitchFamily="34" charset="0"/>
              </a:rPr>
              <a:t>17.12.24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941277" y="3788752"/>
            <a:ext cx="2585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lvl="0">
              <a:defRPr lang="ru-RU"/>
            </a:defPPr>
            <a:lvl1pPr algn="r">
              <a:defRPr b="1">
                <a:solidFill>
                  <a:schemeClr val="bg1">
                    <a:lumMod val="50000"/>
                  </a:schemeClr>
                </a:solidFill>
                <a:latin typeface="Bahnschrift Condensed" panose="020B0502040204020203" pitchFamily="34" charset="0"/>
              </a:defRPr>
            </a:lvl1pPr>
          </a:lstStyle>
          <a:p>
            <a:pPr algn="ctr"/>
            <a:r>
              <a:rPr lang="ru-RU" dirty="0"/>
              <a:t>ГАНОУ МО «ЦО «Лапландия»</a:t>
            </a:r>
          </a:p>
        </p:txBody>
      </p:sp>
    </p:spTree>
    <p:extLst>
      <p:ext uri="{BB962C8B-B14F-4D97-AF65-F5344CB8AC3E}">
        <p14:creationId xmlns:p14="http://schemas.microsoft.com/office/powerpoint/2010/main" val="206203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9C18B6-9F5D-A134-D783-F121DD3BC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/>
              <a:t>Участие членов Киноклуба в секции «Фольклор как источник образов и сюжетных моделей в литературе и кинематографе» в рамках научно-практической конференции с международным участием </a:t>
            </a:r>
            <a:br>
              <a:rPr lang="ru-RU" sz="2000" b="1" dirty="0"/>
            </a:br>
            <a:r>
              <a:rPr lang="ru-RU" sz="2000" b="1" dirty="0"/>
              <a:t>«</a:t>
            </a:r>
            <a:r>
              <a:rPr lang="en-US" sz="2000" b="1" dirty="0"/>
              <a:t>XXIII</a:t>
            </a:r>
            <a:r>
              <a:rPr lang="ru-RU" sz="2000" b="1" dirty="0"/>
              <a:t> Масловские чтения» (13 декабря 2024 г.)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865C20-DFAA-0F31-3705-518A8E6AA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5017" y="2213070"/>
            <a:ext cx="5048682" cy="37865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887314-1C05-DB9D-495F-7285F271C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301" y="2213070"/>
            <a:ext cx="5048682" cy="378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237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1A7DABB6-0C07-5B22-2C32-CABE0AFA3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Официальные благодарности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09C5C93-C4F4-7940-FE77-453A9EB314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32476" y="1236306"/>
            <a:ext cx="3866541" cy="5472404"/>
          </a:xfrm>
        </p:spPr>
      </p:pic>
    </p:spTree>
    <p:extLst>
      <p:ext uri="{BB962C8B-B14F-4D97-AF65-F5344CB8AC3E}">
        <p14:creationId xmlns:p14="http://schemas.microsoft.com/office/powerpoint/2010/main" val="524223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0119" y="1738260"/>
            <a:ext cx="4583832" cy="529494"/>
          </a:xfrm>
          <a:prstGeom prst="rect">
            <a:avLst/>
          </a:prstGeom>
          <a:solidFill>
            <a:srgbClr val="4E99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latin typeface="Bahnschrift Condensed" panose="020B0502040204020203" pitchFamily="34" charset="0"/>
              </a:rPr>
              <a:t>НАИМЕНОВАНИЕ МЕРОПРИЯТИЯ (СОБЫТИЯ)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12408" y="1737906"/>
            <a:ext cx="1969368" cy="529491"/>
          </a:xfrm>
          <a:prstGeom prst="rect">
            <a:avLst/>
          </a:prstGeom>
          <a:solidFill>
            <a:srgbClr val="A979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Bahnschrift Condensed" panose="020B0502040204020203" pitchFamily="34" charset="0"/>
              </a:rPr>
              <a:t>ДАТЫ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620471" y="1737906"/>
            <a:ext cx="2752129" cy="519965"/>
          </a:xfrm>
          <a:prstGeom prst="rect">
            <a:avLst/>
          </a:prstGeom>
          <a:solidFill>
            <a:srgbClr val="7755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Bahnschrift Condensed" panose="020B0502040204020203" pitchFamily="34" charset="0"/>
              </a:rPr>
              <a:t>ЦЕЛЕВАЯ ГРУППА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1344" y="2296947"/>
            <a:ext cx="4392488" cy="3402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6952" y="2668579"/>
            <a:ext cx="4386880" cy="5349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Кинопроект «Полярные маки»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91344" y="3232079"/>
            <a:ext cx="4386880" cy="54748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«Мартовские зайцы»: сценарный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брэйн-сторм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96952" y="3810123"/>
            <a:ext cx="4386880" cy="54748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Показ ко Дню Космонавтики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91344" y="4390751"/>
            <a:ext cx="4386880" cy="54748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95 лет Клинту Иствуду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617765" y="2295970"/>
            <a:ext cx="1964011" cy="3402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20.01.2025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623373" y="2667602"/>
            <a:ext cx="1958403" cy="5349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Январь-февраль 2025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617765" y="3231102"/>
            <a:ext cx="1964011" cy="54748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Март 2025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623373" y="3809146"/>
            <a:ext cx="1958403" cy="54748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Апрель 2025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617765" y="4380249"/>
            <a:ext cx="1964011" cy="54748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Май 2025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615709" y="2286446"/>
            <a:ext cx="2750843" cy="3402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Члены киноклуба и все интересующиеся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615710" y="2658077"/>
            <a:ext cx="2756890" cy="5349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Члены киноклуба и все интересующиеся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615710" y="3221577"/>
            <a:ext cx="2756890" cy="54748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Члены киноклуба, все желающие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615710" y="3799621"/>
            <a:ext cx="2756890" cy="54748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Члены киноклуба, все желающие</a:t>
            </a:r>
          </a:p>
          <a:p>
            <a:pPr algn="ctr"/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615710" y="4370724"/>
            <a:ext cx="2756890" cy="54748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Члены киноклуба, все желающие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23" name="Равнобедренный треугольник 22"/>
          <p:cNvSpPr/>
          <p:nvPr/>
        </p:nvSpPr>
        <p:spPr>
          <a:xfrm rot="5400000">
            <a:off x="-130111" y="2406793"/>
            <a:ext cx="416428" cy="158615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Равнобедренный треугольник 23"/>
          <p:cNvSpPr/>
          <p:nvPr/>
        </p:nvSpPr>
        <p:spPr>
          <a:xfrm rot="5400000">
            <a:off x="-125011" y="2881587"/>
            <a:ext cx="416428" cy="158615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Равнобедренный треугольник 24"/>
          <p:cNvSpPr/>
          <p:nvPr/>
        </p:nvSpPr>
        <p:spPr>
          <a:xfrm rot="5400000">
            <a:off x="-130111" y="3449579"/>
            <a:ext cx="416428" cy="158615"/>
          </a:xfrm>
          <a:prstGeom prst="triangle">
            <a:avLst/>
          </a:prstGeom>
          <a:solidFill>
            <a:srgbClr val="A979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Равнобедренный треугольник 25"/>
          <p:cNvSpPr/>
          <p:nvPr/>
        </p:nvSpPr>
        <p:spPr>
          <a:xfrm rot="5400000">
            <a:off x="-125012" y="4051454"/>
            <a:ext cx="416428" cy="158615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Равнобедренный треугольник 26"/>
          <p:cNvSpPr/>
          <p:nvPr/>
        </p:nvSpPr>
        <p:spPr>
          <a:xfrm rot="5400000">
            <a:off x="-125011" y="4653666"/>
            <a:ext cx="416428" cy="158615"/>
          </a:xfrm>
          <a:prstGeom prst="triangl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9411295" y="1737906"/>
            <a:ext cx="2743200" cy="519965"/>
          </a:xfrm>
          <a:prstGeom prst="rect">
            <a:avLst/>
          </a:prstGeom>
          <a:solidFill>
            <a:srgbClr val="149A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Bahnschrift Condensed" panose="020B0502040204020203" pitchFamily="34" charset="0"/>
              </a:rPr>
              <a:t>ПЛАНИРУЕМЫЙ РЕЗУЛЬТАТ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9406533" y="2295970"/>
            <a:ext cx="2750843" cy="3402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Кинопросмотр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9406533" y="2667602"/>
            <a:ext cx="2753569" cy="5349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Съемка самостоятельных короткометражных фильмов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9406533" y="3231102"/>
            <a:ext cx="2747961" cy="54748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Проектирование киносценария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9406533" y="3809146"/>
            <a:ext cx="2753569" cy="54748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Знакомство с темой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9406533" y="4380249"/>
            <a:ext cx="2747961" cy="54748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Знакомство с ключевой фигурой американского актерского цеха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5892" y="191306"/>
            <a:ext cx="7773860" cy="7218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itchFamily="34" charset="0"/>
              </a:rPr>
              <a:t>ПЛАН СТУДЕНЧЕСКОГО ОБЪЕДИНЕНИЯ НА ЯНВАРЬ-ИЮНЬ 2023 ГОДА (ОСНОВНЫЕ СОБЫТИЯ)</a:t>
            </a:r>
          </a:p>
        </p:txBody>
      </p:sp>
    </p:spTree>
    <p:extLst>
      <p:ext uri="{BB962C8B-B14F-4D97-AF65-F5344CB8AC3E}">
        <p14:creationId xmlns:p14="http://schemas.microsoft.com/office/powerpoint/2010/main" val="42114027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3C954299CC7C74787C5DB4E170E6319" ma:contentTypeVersion="1" ma:contentTypeDescription="Создание документа." ma:contentTypeScope="" ma:versionID="255ca6688800207f590935740eb8b7b8">
  <xsd:schema xmlns:xsd="http://www.w3.org/2001/XMLSchema" xmlns:xs="http://www.w3.org/2001/XMLSchema" xmlns:p="http://schemas.microsoft.com/office/2006/metadata/properties" xmlns:ns2="6dde1ffd-fe43-487b-ac24-1c4381492127" targetNamespace="http://schemas.microsoft.com/office/2006/metadata/properties" ma:root="true" ma:fieldsID="d06facd95716ef3898a83695a0a86e8a" ns2:_="">
    <xsd:import namespace="6dde1ffd-fe43-487b-ac24-1c438149212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de1ffd-fe43-487b-ac24-1c438149212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6dde1ffd-fe43-487b-ac24-1c4381492127">WQCEFQ3537W2-1796971845-14818</_dlc_DocId>
    <_dlc_DocIdUrl xmlns="6dde1ffd-fe43-487b-ac24-1c4381492127">
      <Url>https://intra.mauniver.ru/tech/_layouts/15/DocIdRedir.aspx?ID=WQCEFQ3537W2-1796971845-14818</Url>
      <Description>WQCEFQ3537W2-1796971845-14818</Description>
    </_dlc_DocIdUrl>
  </documentManagement>
</p:properties>
</file>

<file path=customXml/itemProps1.xml><?xml version="1.0" encoding="utf-8"?>
<ds:datastoreItem xmlns:ds="http://schemas.openxmlformats.org/officeDocument/2006/customXml" ds:itemID="{1B455367-3D1E-4481-AB3F-7A2F3CF28FFC}"/>
</file>

<file path=customXml/itemProps2.xml><?xml version="1.0" encoding="utf-8"?>
<ds:datastoreItem xmlns:ds="http://schemas.openxmlformats.org/officeDocument/2006/customXml" ds:itemID="{D834DF34-8C06-434C-B3F2-08D3168D20F2}"/>
</file>

<file path=customXml/itemProps3.xml><?xml version="1.0" encoding="utf-8"?>
<ds:datastoreItem xmlns:ds="http://schemas.openxmlformats.org/officeDocument/2006/customXml" ds:itemID="{FA81B9C7-E936-4436-B4E7-1F41183FF962}"/>
</file>

<file path=customXml/itemProps4.xml><?xml version="1.0" encoding="utf-8"?>
<ds:datastoreItem xmlns:ds="http://schemas.openxmlformats.org/officeDocument/2006/customXml" ds:itemID="{097CBD79-23BB-4CBD-A2D4-06F9122DE7B4}"/>
</file>

<file path=docProps/app.xml><?xml version="1.0" encoding="utf-8"?>
<Properties xmlns="http://schemas.openxmlformats.org/officeDocument/2006/extended-properties" xmlns:vt="http://schemas.openxmlformats.org/officeDocument/2006/docPropsVTypes">
  <TotalTime>951</TotalTime>
  <Words>489</Words>
  <Application>Microsoft Office PowerPoint</Application>
  <PresentationFormat>Широкоэкранный</PresentationFormat>
  <Paragraphs>126</Paragraphs>
  <Slides>10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Bahnschrift Condensed</vt:lpstr>
      <vt:lpstr>Bahnschrift SemiBold Condensed</vt:lpstr>
      <vt:lpstr>Calibri</vt:lpstr>
      <vt:lpstr>FrankRuehl</vt:lpstr>
      <vt:lpstr>Muller Narrow Light</vt:lpstr>
      <vt:lpstr>Тема Office</vt:lpstr>
      <vt:lpstr>Презентация PowerPoint</vt:lpstr>
      <vt:lpstr>Презентация PowerPoint</vt:lpstr>
      <vt:lpstr>Просмотры и дискуссии</vt:lpstr>
      <vt:lpstr>Презентация PowerPoint</vt:lpstr>
      <vt:lpstr>Активности Киноклуба</vt:lpstr>
      <vt:lpstr>Презентация PowerPoint</vt:lpstr>
      <vt:lpstr>Участие членов Киноклуба в секции «Фольклор как источник образов и сюжетных моделей в литературе и кинематографе» в рамках научно-практической конференции с международным участием  «XXIII Масловские чтения» (13 декабря 2024 г.)</vt:lpstr>
      <vt:lpstr>Официальные благодарности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РЕГИОНАЛЬНЫЙ ИМПАКТ-ПРОЕКТ «АРКТИКА – ТЕРРИТОРИЯ ЖИЗНИ»</dc:title>
  <dc:creator>Писарев Алексей Александрович</dc:creator>
  <cp:lastModifiedBy>Александр Сауткин</cp:lastModifiedBy>
  <cp:revision>79</cp:revision>
  <dcterms:modified xsi:type="dcterms:W3CDTF">2024-12-28T09:52:42Z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0x01010053C954299CC7C74787C5DB4E170E6319</vt:lpwstr>
  </property>
  <property fmtid="{D5CDD505-2E9C-101B-9397-08002B2CF9AE}" pid="3" name="_dlc_DocIdItemGuid">
    <vt:lpwstr>82591536-dfac-43cf-a759-b8e8c101abbe</vt:lpwstr>
  </property>
</Properties>
</file>